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handoutMasterIdLst>
    <p:handoutMasterId r:id="rId10"/>
  </p:handoutMasterIdLst>
  <p:sldIdLst>
    <p:sldId id="293" r:id="rId2"/>
    <p:sldId id="294" r:id="rId3"/>
    <p:sldId id="295" r:id="rId4"/>
    <p:sldId id="296" r:id="rId5"/>
    <p:sldId id="298" r:id="rId6"/>
    <p:sldId id="300" r:id="rId7"/>
    <p:sldId id="299" r:id="rId8"/>
  </p:sldIdLst>
  <p:sldSz cx="12801600" cy="9601200" type="A3"/>
  <p:notesSz cx="14357350" cy="9928225"/>
  <p:custDataLst>
    <p:tags r:id="rId1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6399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2799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9199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55998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3199981" algn="l" defTabSz="1279993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3839977" algn="l" defTabSz="1279993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4479972" algn="l" defTabSz="1279993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5119969" algn="l" defTabSz="1279993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049">
          <p15:clr>
            <a:srgbClr val="A4A3A4"/>
          </p15:clr>
        </p15:guide>
        <p15:guide id="2" pos="8054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4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45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BF94"/>
    <a:srgbClr val="DED6C2"/>
    <a:srgbClr val="E3CB9B"/>
    <a:srgbClr val="5E2828"/>
    <a:srgbClr val="442B20"/>
    <a:srgbClr val="461E1E"/>
    <a:srgbClr val="6F2F2F"/>
    <a:srgbClr val="FA4700"/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8215" autoAdjust="0"/>
  </p:normalViewPr>
  <p:slideViewPr>
    <p:cSldViewPr>
      <p:cViewPr varScale="1">
        <p:scale>
          <a:sx n="73" d="100"/>
          <a:sy n="73" d="100"/>
        </p:scale>
        <p:origin x="1608" y="102"/>
      </p:cViewPr>
      <p:guideLst>
        <p:guide orient="horz" pos="6049"/>
        <p:guide pos="8054"/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4020" y="-108"/>
      </p:cViewPr>
      <p:guideLst>
        <p:guide orient="horz" pos="3127"/>
        <p:guide pos="45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6222361" cy="496248"/>
          </a:xfrm>
          <a:prstGeom prst="rect">
            <a:avLst/>
          </a:prstGeom>
        </p:spPr>
        <p:txBody>
          <a:bodyPr vert="horz" lIns="91410" tIns="45706" rIns="91410" bIns="457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8132693" y="1"/>
            <a:ext cx="6222361" cy="496248"/>
          </a:xfrm>
          <a:prstGeom prst="rect">
            <a:avLst/>
          </a:prstGeom>
        </p:spPr>
        <p:txBody>
          <a:bodyPr vert="horz" lIns="91410" tIns="45706" rIns="91410" bIns="45706" rtlCol="0"/>
          <a:lstStyle>
            <a:lvl1pPr algn="r">
              <a:defRPr sz="1200"/>
            </a:lvl1pPr>
          </a:lstStyle>
          <a:p>
            <a:fld id="{8BAFF0CC-D521-47F0-8AEA-76ABF37825C0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83"/>
            <a:ext cx="6222361" cy="496248"/>
          </a:xfrm>
          <a:prstGeom prst="rect">
            <a:avLst/>
          </a:prstGeom>
        </p:spPr>
        <p:txBody>
          <a:bodyPr vert="horz" lIns="91410" tIns="45706" rIns="91410" bIns="4570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8132693" y="9429783"/>
            <a:ext cx="6222361" cy="496248"/>
          </a:xfrm>
          <a:prstGeom prst="rect">
            <a:avLst/>
          </a:prstGeom>
        </p:spPr>
        <p:txBody>
          <a:bodyPr vert="horz" lIns="91410" tIns="45706" rIns="91410" bIns="45706" rtlCol="0" anchor="b"/>
          <a:lstStyle>
            <a:lvl1pPr algn="r">
              <a:defRPr sz="1200"/>
            </a:lvl1pPr>
          </a:lstStyle>
          <a:p>
            <a:fld id="{CC54AED6-11C8-43C6-819E-F30446F6C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061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6223083" cy="496967"/>
          </a:xfrm>
          <a:prstGeom prst="rect">
            <a:avLst/>
          </a:prstGeom>
        </p:spPr>
        <p:txBody>
          <a:bodyPr vert="horz" lIns="132588" tIns="66290" rIns="132588" bIns="662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130919" y="6"/>
            <a:ext cx="6223083" cy="496967"/>
          </a:xfrm>
          <a:prstGeom prst="rect">
            <a:avLst/>
          </a:prstGeom>
        </p:spPr>
        <p:txBody>
          <a:bodyPr vert="horz" lIns="132588" tIns="66290" rIns="132588" bIns="662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B511A95-E3EE-46BC-A6BB-AA0AF9C8F932}" type="datetimeFigureOut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695825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588" tIns="66290" rIns="132588" bIns="6629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435076" y="4715648"/>
            <a:ext cx="11487222" cy="4467940"/>
          </a:xfrm>
          <a:prstGeom prst="rect">
            <a:avLst/>
          </a:prstGeom>
        </p:spPr>
        <p:txBody>
          <a:bodyPr vert="horz" lIns="132588" tIns="66290" rIns="132588" bIns="6629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9687"/>
            <a:ext cx="6223083" cy="496967"/>
          </a:xfrm>
          <a:prstGeom prst="rect">
            <a:avLst/>
          </a:prstGeom>
        </p:spPr>
        <p:txBody>
          <a:bodyPr vert="horz" lIns="132588" tIns="66290" rIns="132588" bIns="662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130919" y="9429687"/>
            <a:ext cx="6223083" cy="496967"/>
          </a:xfrm>
          <a:prstGeom prst="rect">
            <a:avLst/>
          </a:prstGeom>
        </p:spPr>
        <p:txBody>
          <a:bodyPr vert="horz" lIns="132588" tIns="66290" rIns="132588" bIns="662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EE0E9E8-AAEE-4906-94B3-1C2C4E21C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39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9996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9993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9988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9984" algn="l" rtl="0" fontAlgn="base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9981" algn="l" defTabSz="12799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9977" algn="l" defTabSz="12799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9972" algn="l" defTabSz="12799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19969" algn="l" defTabSz="127999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95825" y="744538"/>
            <a:ext cx="496570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Градостроительный проект детального планирования территории в границах проспекта Дзержинского – улицы Семашко (внесение изменений) разработан на основании решения Минского городского исполнительного комитета от 29.03.2018 г №975 "О разработке градостроительных проектов".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0E9E8-AAEE-4906-94B3-1C2C4E21C68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41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95825" y="744538"/>
            <a:ext cx="496570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Проектируемая территория находится в Московском административном районе на юго-западе Минска, имеет хорошие транспортные связи с центром города, и по генеральному плану города в её состав входят зона общественной специализированной застройки 180 О - 1 ЭС - ПЭ и коммунально-обслуживающая зона 176 П - 4 КА-О. </a:t>
            </a:r>
          </a:p>
          <a:p>
            <a:endParaRPr lang="ru-RU" smtClean="0"/>
          </a:p>
          <a:p>
            <a:r>
              <a:rPr lang="ru-RU" smtClean="0"/>
              <a:t>Граница градостроительного проекта детального планирования проходит: по оси проезжей части проспекта Дзержинского на севере, границе функциональной зоны 180 О-1-ЭС-ПЭ на востоке, далее включает функциональную зону 176 П4-ка-о и по оси улицы Семашко на Западе.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0E9E8-AAEE-4906-94B3-1C2C4E21C68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8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95825" y="744538"/>
            <a:ext cx="496570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Сложившаяся градостроительная ситуация на территории функциональной зоны 180 О1сп представлена застройкой:</a:t>
            </a:r>
          </a:p>
          <a:p>
            <a:r>
              <a:rPr lang="ru-RU" smtClean="0"/>
              <a:t>-лечебно-оздоровительного;</a:t>
            </a:r>
          </a:p>
          <a:p>
            <a:r>
              <a:rPr lang="ru-RU" smtClean="0"/>
              <a:t>-научно-образовательного;</a:t>
            </a:r>
          </a:p>
          <a:p>
            <a:r>
              <a:rPr lang="ru-RU" smtClean="0"/>
              <a:t>-административного;</a:t>
            </a:r>
          </a:p>
          <a:p>
            <a:r>
              <a:rPr lang="ru-RU" smtClean="0"/>
              <a:t>-культурно-просветительного и спортивного назначения;</a:t>
            </a:r>
          </a:p>
          <a:p>
            <a:r>
              <a:rPr lang="ru-RU" smtClean="0"/>
              <a:t>-общественной подзоной с объектами микрорайонного значения О4;</a:t>
            </a:r>
          </a:p>
          <a:p>
            <a:r>
              <a:rPr lang="ru-RU" smtClean="0"/>
              <a:t>-объектами коммунально-обслуживающего назначения;</a:t>
            </a:r>
          </a:p>
          <a:p>
            <a:r>
              <a:rPr lang="ru-RU" smtClean="0"/>
              <a:t>- 16 усадебных жилых домов по ул. Петр+овщина;</a:t>
            </a:r>
          </a:p>
          <a:p>
            <a:r>
              <a:rPr lang="ru-RU" smtClean="0"/>
              <a:t>- территории специального назначения - кладбище "Петр+овщина".</a:t>
            </a:r>
          </a:p>
          <a:p>
            <a:endParaRPr lang="ru-RU" smtClean="0"/>
          </a:p>
          <a:p>
            <a:r>
              <a:rPr lang="ru-RU" smtClean="0"/>
              <a:t>На территории функциональной зоны 176 П4-ка-о - застройка коммунально-обслуживающего назначения.</a:t>
            </a:r>
          </a:p>
          <a:p>
            <a:r>
              <a:rPr lang="ru-RU" smtClean="0"/>
              <a:t>Помимо этого имеются большие площади прочих территорий, пустырей и неудобиц, использование которых не соответствует градостроительной значимости района проектирования.</a:t>
            </a:r>
          </a:p>
          <a:p>
            <a:endParaRPr lang="ru-RU" smtClean="0"/>
          </a:p>
          <a:p>
            <a:r>
              <a:rPr lang="ru-RU" smtClean="0"/>
              <a:t>Общая площадь жилищного фонда составляет 15780 квадратных метров.</a:t>
            </a:r>
          </a:p>
          <a:p>
            <a:r>
              <a:rPr lang="ru-RU" smtClean="0"/>
              <a:t>Численность населения – полторы тысячи человек.</a:t>
            </a:r>
          </a:p>
          <a:p>
            <a:r>
              <a:rPr lang="ru-RU" smtClean="0"/>
              <a:t>Общая площадь общественных и коммунально-обслуживающих объектов в границах проектирования составляет 215.9 тысячи квадратных метров.</a:t>
            </a:r>
          </a:p>
          <a:p>
            <a:r>
              <a:rPr lang="ru-RU" smtClean="0"/>
              <a:t>Всего на территории проектирования работает 5.2 тысячи человек.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0E9E8-AAEE-4906-94B3-1C2C4E21C68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8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95825" y="744538"/>
            <a:ext cx="496570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Сложившаяся градостроительная ситуация, градостроительная политика, обусловленная интенсивным освоением, трансформацией и реконструкцией территории, благоприятная экологическая ситуация, наличие зоны общественной застройки с уникальными объектами республиканского и общегородского значения, - предопределяет дальнейшее освоение района, соответствующее его местоположению.</a:t>
            </a:r>
          </a:p>
          <a:p>
            <a:endParaRPr lang="ru-RU" smtClean="0"/>
          </a:p>
          <a:p>
            <a:r>
              <a:rPr lang="ru-RU" smtClean="0"/>
              <a:t>Разработанный проект уточняет функциональное использование территории и планировочную структуру проектируемого района с учетом градостроительных регламентов генерального плана Минска. Объединяет в единую систему всю ранее запроектированную и намеченную к размещению застройку и отдельные объекты, уточняя границы их участков и параметры. Дает предложения в части освоения новых участков и размещения социально-гарантированных объектов.</a:t>
            </a:r>
          </a:p>
          <a:p>
            <a:endParaRPr lang="ru-RU" smtClean="0"/>
          </a:p>
          <a:p>
            <a:r>
              <a:rPr lang="ru-RU" smtClean="0"/>
              <a:t>В результате проектных проработок были выделены резервные территории, освоение которых возможно при появлении в этом серьезной необходимости:</a:t>
            </a:r>
          </a:p>
          <a:p>
            <a:r>
              <a:rPr lang="ru-RU" smtClean="0"/>
              <a:t>- общественная зона для размещения объектов столичного значения с высокой интенсивностью использования участка, распол+оженном в зоне планировочного каркаса (на сносе жилой усадебной засройки по ул. Петр+овщина);</a:t>
            </a:r>
          </a:p>
          <a:p>
            <a:r>
              <a:rPr lang="ru-RU" smtClean="0"/>
              <a:t>- зона для размещения перспективного трамвайного депо для обслуживания линии, прокладка которой планируется по 4-му транспортному кольцу.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0E9E8-AAEE-4906-94B3-1C2C4E21C68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80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95825" y="744538"/>
            <a:ext cx="496570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Найб+олее значительным преобразованием проектируемой территории станет строительство Комплекса многоквартирных жилых домов со встроенными объектами общественного назначения и обслуживания в границах улиц Семашко  - Петр+овщина. «Санкт-Петербургский квартал в Минске» как результат совместного сотрудничества Минска и Санкт-Петербурга, который взамен получит симметричный белорусский квартал, разработанный минскими архитекторами.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0E9E8-AAEE-4906-94B3-1C2C4E21C68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8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95825" y="744538"/>
            <a:ext cx="496570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Для обеспечения населения размещаемой жилой застройки объектами социально-гарантированного обслуживания – детскими садами и общеобразовательными школами, проектом предложен: вынос "Вспомогательной школы-интернат №7" с размещением общеобразовательной школы на 1200 мест и детского сада на 350 мест. Что позволит обеспечить население не только в границах градостроительного проекта, но и сопредельных территорий, имеющих дефицит мест в садах и школах.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0E9E8-AAEE-4906-94B3-1C2C4E21C68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80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695825" y="744538"/>
            <a:ext cx="496570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В результате реализации детального плана проектный жилищный фонд составит 88750 квадратных метров общей площади квартир.</a:t>
            </a:r>
          </a:p>
          <a:p>
            <a:r>
              <a:rPr lang="ru-RU" smtClean="0"/>
              <a:t>Проектное население составит 4240 человек.</a:t>
            </a:r>
          </a:p>
          <a:p>
            <a:r>
              <a:rPr lang="ru-RU" smtClean="0"/>
              <a:t>Фонд общественных объектов составит – 316,2 тысячи квадратных метров общей площади. </a:t>
            </a:r>
          </a:p>
          <a:p>
            <a:r>
              <a:rPr lang="ru-RU" smtClean="0"/>
              <a:t>Площадь коммунально-обслуживающих объектов составит 135,4 тысячи квадратных метров.</a:t>
            </a:r>
          </a:p>
          <a:p>
            <a:r>
              <a:rPr lang="ru-RU" smtClean="0"/>
              <a:t>Общая численность работающих будет составлять 8091 человек.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E0E9E8-AAEE-4906-94B3-1C2C4E21C68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8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90845" y="1920241"/>
            <a:ext cx="11521441" cy="2560320"/>
          </a:xfrm>
        </p:spPr>
        <p:txBody>
          <a:bodyPr lIns="64000" tIns="0" rIns="6400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67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920242" y="4664380"/>
            <a:ext cx="8961121" cy="24536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39996" indent="0" algn="ctr">
              <a:buNone/>
            </a:lvl2pPr>
            <a:lvl3pPr marL="1279993" indent="0" algn="ctr">
              <a:buNone/>
            </a:lvl3pPr>
            <a:lvl4pPr marL="1919988" indent="0" algn="ctr">
              <a:buNone/>
            </a:lvl4pPr>
            <a:lvl5pPr marL="2559984" indent="0" algn="ctr">
              <a:buNone/>
            </a:lvl5pPr>
            <a:lvl6pPr marL="3199981" indent="0" algn="ctr">
              <a:buNone/>
            </a:lvl6pPr>
            <a:lvl7pPr marL="3839977" indent="0" algn="ctr">
              <a:buNone/>
            </a:lvl7pPr>
            <a:lvl8pPr marL="4479972" indent="0" algn="ctr">
              <a:buNone/>
            </a:lvl8pPr>
            <a:lvl9pPr marL="5119969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D9506B-ECB2-4BD7-ABA7-5CC87F109161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A29A0D-6B93-4B71-96A8-4E44BF71A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0C59B2-6F28-42CC-90DF-C63B18581B25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E7C5CE2-8D93-40C9-A3C6-D09B3679C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59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1" y="384499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499"/>
            <a:ext cx="8427719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C2866D-E97D-4578-A67D-C1A7BBBE7279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1214DF0-A9FF-41E3-BFDB-F9488E094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8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8CB009-F7BC-4098-9462-00B14E720BBF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33022F-4E7D-47B1-8E5C-8FA5FC474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0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281" y="853442"/>
            <a:ext cx="9921240" cy="256032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7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40281" y="3510904"/>
            <a:ext cx="9921240" cy="2113597"/>
          </a:xfrm>
        </p:spPr>
        <p:txBody>
          <a:bodyPr/>
          <a:lstStyle>
            <a:lvl1pPr marL="102400" indent="0" algn="l">
              <a:buNone/>
              <a:defRPr sz="28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B2B57E-F5E9-40DB-AC74-C9F6FCC55F67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9204C6-DA37-4F88-8C76-F112EFA62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4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1" y="2240281"/>
            <a:ext cx="5654040" cy="6336348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2BD112-9F88-46EC-A567-14E7A474D654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34EA7A-07B3-4440-824C-7B37783AC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75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3" y="382269"/>
            <a:ext cx="11521441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1" y="2149158"/>
            <a:ext cx="5656262" cy="1051242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503038" y="2149158"/>
            <a:ext cx="5658485" cy="1051242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40081" y="3307083"/>
            <a:ext cx="5656262" cy="526954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38" y="3307083"/>
            <a:ext cx="5658485" cy="526954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5F1D45-02D3-49EE-B266-2D510865340F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3B9116-4709-477B-83E0-76311FDEC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4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42681B-9863-47B1-9F14-D223E71EDBE3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860454-7325-4ECC-8F2F-CB0A6B0BE9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4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EB1B52-A1E5-4B25-ADC7-E9808F6D67D5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4672FC9-9D78-413E-B370-2C37AC943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2" y="382270"/>
            <a:ext cx="4211638" cy="1626870"/>
          </a:xfrm>
        </p:spPr>
        <p:txBody>
          <a:bodyPr anchor="b">
            <a:sp3d prstMaterial="softEdge"/>
          </a:bodyPr>
          <a:lstStyle>
            <a:lvl1pPr algn="l">
              <a:buNone/>
              <a:defRPr sz="30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0082" y="2133601"/>
            <a:ext cx="4211638" cy="6443028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05071" y="382272"/>
            <a:ext cx="7156450" cy="8194358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3000"/>
            </a:lvl3pPr>
            <a:lvl4pPr>
              <a:defRPr sz="2800"/>
            </a:lvl4pPr>
            <a:lvl5pPr>
              <a:defRPr sz="25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93408E-AB0B-4ED4-A4B5-1CC80C62A625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904459-E03E-41FB-B201-14D14AA49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63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2" y="853444"/>
            <a:ext cx="7680960" cy="731203"/>
          </a:xfrm>
        </p:spPr>
        <p:txBody>
          <a:bodyPr lIns="64000" rIns="64000" bIns="0" anchor="b">
            <a:sp3d prstMaterial="softEdge"/>
          </a:bodyPr>
          <a:lstStyle>
            <a:lvl1pPr algn="ctr">
              <a:buNone/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60322" y="2564767"/>
            <a:ext cx="7680960" cy="5547361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44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60322" y="1633506"/>
            <a:ext cx="7680960" cy="742493"/>
          </a:xfrm>
        </p:spPr>
        <p:txBody>
          <a:bodyPr lIns="64000" rIns="64000"/>
          <a:lstStyle>
            <a:lvl1pPr marL="0" indent="0" algn="ct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E00805-FF0B-4C44-B1ED-22C9A7F28310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8B61D03-6E5B-4950-A950-88ADCA77F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6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500"/>
                    </a14:imgEffect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40083" y="384494"/>
            <a:ext cx="11521441" cy="1600200"/>
          </a:xfrm>
          <a:prstGeom prst="rect">
            <a:avLst/>
          </a:prstGeom>
        </p:spPr>
        <p:txBody>
          <a:bodyPr vert="horz" lIns="128000" tIns="64000" rIns="128000" bIns="6400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640083" y="2240285"/>
            <a:ext cx="11521441" cy="659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000" tIns="64000" rIns="128000" bIns="6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" y="8983351"/>
            <a:ext cx="2987040" cy="511175"/>
          </a:xfrm>
          <a:prstGeom prst="rect">
            <a:avLst/>
          </a:prstGeom>
        </p:spPr>
        <p:txBody>
          <a:bodyPr vert="horz" lIns="128000" tIns="64000" rIns="128000" bIns="64000" anchor="b"/>
          <a:lstStyle>
            <a:lvl1pPr algn="l" eaLnBrk="1" latinLnBrk="0" hangingPunct="1">
              <a:defRPr kumimoji="0" sz="17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A8A07E-038B-48FF-93B0-20258CB081DA}" type="datetime1">
              <a:rPr lang="ru-RU"/>
              <a:pPr>
                <a:defRPr/>
              </a:pPr>
              <a:t>28.07.2021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373882" y="8983351"/>
            <a:ext cx="4053841" cy="511175"/>
          </a:xfrm>
          <a:prstGeom prst="rect">
            <a:avLst/>
          </a:prstGeom>
        </p:spPr>
        <p:txBody>
          <a:bodyPr vert="horz" lIns="128000" tIns="64000" rIns="128000" bIns="64000" anchor="b"/>
          <a:lstStyle>
            <a:lvl1pPr algn="ctr" eaLnBrk="1" latinLnBrk="0" hangingPunct="1">
              <a:defRPr kumimoji="0" sz="17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1094721" y="8983351"/>
            <a:ext cx="1066799" cy="511175"/>
          </a:xfrm>
          <a:prstGeom prst="rect">
            <a:avLst/>
          </a:prstGeom>
        </p:spPr>
        <p:txBody>
          <a:bodyPr vert="horz" wrap="square" lIns="0" tIns="64000" rIns="0" bIns="640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solidFill>
                  <a:srgbClr val="BCBCBC"/>
                </a:solidFill>
                <a:latin typeface="Arial" charset="0"/>
              </a:defRPr>
            </a:lvl1pPr>
          </a:lstStyle>
          <a:p>
            <a:pPr>
              <a:defRPr/>
            </a:pPr>
            <a:fld id="{202916A4-7D80-4C30-A3AF-7121BE2BB7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5pPr>
      <a:lvl6pPr marL="639996" algn="ctr" rtl="0" fontAlgn="base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6pPr>
      <a:lvl7pPr marL="1279993" algn="ctr" rtl="0" fontAlgn="base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7pPr>
      <a:lvl8pPr marL="1919988" algn="ctr" rtl="0" fontAlgn="base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8pPr>
      <a:lvl9pPr marL="2559984" algn="ctr" rtl="0" fontAlgn="base">
        <a:spcBef>
          <a:spcPct val="0"/>
        </a:spcBef>
        <a:spcAft>
          <a:spcPct val="0"/>
        </a:spcAft>
        <a:defRPr sz="5700" b="1">
          <a:solidFill>
            <a:schemeClr val="tx1"/>
          </a:solidFill>
          <a:latin typeface="Calibri" pitchFamily="34" charset="0"/>
        </a:defRPr>
      </a:lvl9pPr>
    </p:titleStyle>
    <p:bodyStyle>
      <a:lvl1pPr marL="766662" indent="-575552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1215548" indent="-39555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586658" indent="-31999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893322" indent="-2555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162209" indent="-2555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384" indent="-255999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751983" indent="-25599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581" indent="-25599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315179" indent="-25599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99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99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9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99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99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99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9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99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tif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tif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2" y="-10057"/>
            <a:ext cx="12801600" cy="96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84608" y="264099"/>
            <a:ext cx="11079163" cy="141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1500" i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МИНСКИЙ ГОРОДСКОЙ ИСПОЛНИТЕЛЬНЫЙ КОМИТЕТ</a:t>
            </a:r>
          </a:p>
          <a:p>
            <a:pPr marL="0" indent="0" algn="ctr">
              <a:buNone/>
            </a:pPr>
            <a:r>
              <a:rPr lang="ru-RU" sz="1500" i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 КОМИТЕТ АРХИТЕКТУРЫ И ГРАДОСТРОИТЕЛЬСТВА</a:t>
            </a:r>
          </a:p>
          <a:p>
            <a:pPr marL="0" indent="0" algn="ctr">
              <a:buNone/>
            </a:pPr>
            <a:r>
              <a:rPr lang="ru-RU" sz="1500" i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УП «МИНСКГРАДО»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16715" y="3356614"/>
            <a:ext cx="12499341" cy="141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33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Градостроительный проект детального планирования территории в границах просп. Дзержинского – ул. Семашко</a:t>
            </a:r>
            <a:br>
              <a:rPr lang="ru-RU" sz="33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(внесение изменений)</a:t>
            </a:r>
            <a:endParaRPr lang="ru-RU" sz="33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633977" y="8328409"/>
            <a:ext cx="2318658" cy="40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1500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МИНСК - 2018</a:t>
            </a:r>
            <a:endParaRPr lang="ru-RU" sz="15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211" y="4648225"/>
            <a:ext cx="305178" cy="3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-20002"/>
            <a:ext cx="12801600" cy="96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23809" y="163287"/>
            <a:ext cx="11379002" cy="8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Градостроительный проект детального планирования территории в границах просп. Дзержинского – ул. Семашко (внесение изменений)</a:t>
            </a:r>
            <a:endParaRPr lang="ru-RU" sz="2200" i="1" cap="all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23809" y="989967"/>
            <a:ext cx="11379002" cy="31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009DD9"/>
              </a:buClr>
              <a:buNone/>
              <a:defRPr/>
            </a:pP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СХЕМА РАЗМЕЩЕНИЯ ПРОЕКТИРУЕМОЙ ТЕРРИТОРИИ В ПЛАНЕ ГОРОДА</a:t>
            </a:r>
          </a:p>
          <a:p>
            <a:pPr marL="0" indent="0" algn="ctr" eaLnBrk="1" hangingPunct="1">
              <a:buClr>
                <a:srgbClr val="009DD9"/>
              </a:buClr>
              <a:buNone/>
              <a:defRPr/>
            </a:pPr>
            <a:endParaRPr lang="ru-RU" sz="13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3982" y="1303577"/>
            <a:ext cx="10823154" cy="7677949"/>
          </a:xfrm>
          <a:prstGeom prst="rect">
            <a:avLst/>
          </a:prstGeom>
        </p:spPr>
      </p:pic>
      <p:pic>
        <p:nvPicPr>
          <p:cNvPr id="3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211" y="4648225"/>
            <a:ext cx="305178" cy="3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0"/>
    </mc:Choice>
    <mc:Fallback xmlns="">
      <p:transition spd="slow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-20002"/>
            <a:ext cx="12801600" cy="96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23809" y="163287"/>
            <a:ext cx="11379002" cy="8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Градостроительный проект детального планирования территории в границах просп. Дзержинского – ул. Семашко (внесение изменений)</a:t>
            </a:r>
            <a:endParaRPr lang="ru-RU" sz="2200" i="1" cap="all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3188155" y="864034"/>
            <a:ext cx="11379002" cy="31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009DD9"/>
              </a:buClr>
              <a:buNone/>
              <a:defRPr/>
            </a:pP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СХЕМА ОПОРНОГО ПЛАНА</a:t>
            </a:r>
            <a:endParaRPr lang="ru-RU" sz="13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53" y="864034"/>
            <a:ext cx="6307866" cy="8472320"/>
          </a:xfrm>
          <a:prstGeom prst="rect">
            <a:avLst/>
          </a:prstGeom>
        </p:spPr>
      </p:pic>
      <p:pic>
        <p:nvPicPr>
          <p:cNvPr id="3" name="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211" y="4648225"/>
            <a:ext cx="305178" cy="3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-20002"/>
            <a:ext cx="12801600" cy="96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23809" y="163287"/>
            <a:ext cx="11379002" cy="8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Градостроительный проект детального планирования территории в границах просп. Дзержинского – ул. Семашко (внесение изменений)</a:t>
            </a:r>
            <a:endParaRPr lang="ru-RU" sz="2200" i="1" cap="all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005" y="912811"/>
            <a:ext cx="5657766" cy="821695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60064" y="9192233"/>
            <a:ext cx="11379002" cy="31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009DD9"/>
              </a:buClr>
              <a:buNone/>
              <a:defRPr/>
            </a:pP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СХЕМА ДЕТАЛЬНОГО ПЛАНА</a:t>
            </a:r>
            <a:endParaRPr lang="ru-RU" sz="13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948" y="912810"/>
            <a:ext cx="5661862" cy="8216952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76362" y="9205052"/>
            <a:ext cx="11379002" cy="31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Clr>
                <a:srgbClr val="009DD9"/>
              </a:buClr>
              <a:buNone/>
              <a:defRPr/>
            </a:pP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ЭСКИЗ ЗАСТРОЙКИ</a:t>
            </a:r>
            <a:endParaRPr lang="ru-RU" sz="13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8211" y="4648225"/>
            <a:ext cx="305178" cy="3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0"/>
    </mc:Choice>
    <mc:Fallback xmlns="">
      <p:transition spd="slow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-20002"/>
            <a:ext cx="12801600" cy="96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23809" y="163287"/>
            <a:ext cx="11379002" cy="8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Градостроительный проект детального планирования территории в границах просп. Дзержинского – ул. Семашко (внесение изменений)</a:t>
            </a:r>
            <a:endParaRPr lang="ru-RU" sz="2200" i="1" cap="all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128" y="876813"/>
            <a:ext cx="10875264" cy="773958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9" name="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211" y="4648225"/>
            <a:ext cx="305178" cy="3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-20002"/>
            <a:ext cx="12801600" cy="96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23809" y="163287"/>
            <a:ext cx="11379002" cy="8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Градостроительный проект детального планирования территории в границах просп. Дзержинского – ул. Семашко (внесение изменений)</a:t>
            </a:r>
            <a:endParaRPr lang="ru-RU" sz="2200" i="1" cap="all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71" y="1891903"/>
            <a:ext cx="11751877" cy="579739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211" y="4648225"/>
            <a:ext cx="305178" cy="3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-20002"/>
            <a:ext cx="12801600" cy="962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223809" y="163287"/>
            <a:ext cx="11379002" cy="8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88" tIns="64444" rIns="128888" bIns="6444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Градостроительный проект детального планирования территории в границах просп. Дзержинского – ул. Семашко (внесение изменений)</a:t>
            </a:r>
            <a:endParaRPr lang="ru-RU" sz="2200" i="1" cap="all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54" y="982227"/>
            <a:ext cx="11441676" cy="7616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211" y="4648225"/>
            <a:ext cx="305178" cy="3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ee23781ad1acc5c6676084c958cb5350f498d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3_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4957</TotalTime>
  <Words>733</Words>
  <Application>Microsoft Office PowerPoint</Application>
  <PresentationFormat>A3 (297x420 мм)</PresentationFormat>
  <Paragraphs>57</Paragraphs>
  <Slides>7</Slides>
  <Notes>7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Wingdings 2</vt:lpstr>
      <vt:lpstr>Wingdings 3</vt:lpstr>
      <vt:lpstr>13_Апекс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GIV</cp:lastModifiedBy>
  <cp:revision>268</cp:revision>
  <cp:lastPrinted>2019-04-17T11:42:14Z</cp:lastPrinted>
  <dcterms:created xsi:type="dcterms:W3CDTF">2014-12-04T13:14:48Z</dcterms:created>
  <dcterms:modified xsi:type="dcterms:W3CDTF">2021-07-28T10:03:00Z</dcterms:modified>
</cp:coreProperties>
</file>